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f62b7c48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f62b7c48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f62b7c48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f62b7c48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f62b7c48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f62b7c48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f62b7c48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f62b7c48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f62b7c48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f62b7c48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f62b7c48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f62b7c48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f749c73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f749c73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f749c73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f749c73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f749c73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f749c73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f749c73e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f749c73e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f62b7c48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f62b7c48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f749c73e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f749c73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f7ccf0c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f7ccf0c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f7ccf0c5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f7ccf0c5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f7ccf0c5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f7ccf0c5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f7ccf0c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f7ccf0c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7ccf0c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7ccf0c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f62b7c48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f62b7c48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f62b7c48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f62b7c48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62b7c48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f62b7c48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f62b7c48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f62b7c48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f62b7c48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f62b7c48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f62b7c48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f62b7c48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f62b7c48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f62b7c48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19.jpg"/><Relationship Id="rId10" Type="http://schemas.openxmlformats.org/officeDocument/2006/relationships/image" Target="../media/image41.jpg"/><Relationship Id="rId9" Type="http://schemas.openxmlformats.org/officeDocument/2006/relationships/image" Target="../media/image33.jpg"/><Relationship Id="rId5" Type="http://schemas.openxmlformats.org/officeDocument/2006/relationships/image" Target="../media/image29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20.jpg"/><Relationship Id="rId10" Type="http://schemas.openxmlformats.org/officeDocument/2006/relationships/image" Target="../media/image4.jpg"/><Relationship Id="rId9" Type="http://schemas.openxmlformats.org/officeDocument/2006/relationships/image" Target="../media/image6.jpg"/><Relationship Id="rId5" Type="http://schemas.openxmlformats.org/officeDocument/2006/relationships/image" Target="../media/image3.jpg"/><Relationship Id="rId6" Type="http://schemas.openxmlformats.org/officeDocument/2006/relationships/image" Target="../media/image14.jpg"/><Relationship Id="rId7" Type="http://schemas.openxmlformats.org/officeDocument/2006/relationships/image" Target="../media/image9.jpg"/><Relationship Id="rId8" Type="http://schemas.openxmlformats.org/officeDocument/2006/relationships/image" Target="../media/image4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2.jpg"/><Relationship Id="rId10" Type="http://schemas.openxmlformats.org/officeDocument/2006/relationships/image" Target="../media/image18.jpg"/><Relationship Id="rId9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1.jpg"/><Relationship Id="rId7" Type="http://schemas.openxmlformats.org/officeDocument/2006/relationships/image" Target="../media/image31.png"/><Relationship Id="rId8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Nova Scotia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Pothole Detection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 4613 Final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Benjamin Kelln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EXPECTED SUCCESS CRITERIA</a:t>
            </a:r>
            <a:endParaRPr sz="2540"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27650" y="1959325"/>
            <a:ext cx="7783800" cy="2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-GB" sz="2800"/>
              <a:t>Normal Images: </a:t>
            </a:r>
            <a:r>
              <a:rPr b="1" lang="en-GB" sz="2800"/>
              <a:t>75%</a:t>
            </a:r>
            <a:r>
              <a:rPr lang="en-GB" sz="2800"/>
              <a:t> Accuracy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Augmented Images: </a:t>
            </a:r>
            <a:r>
              <a:rPr b="1" lang="en-GB" sz="2800"/>
              <a:t>80%</a:t>
            </a:r>
            <a:r>
              <a:rPr lang="en-GB" sz="2800"/>
              <a:t> Accuracy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NOVA SCOTIA </a:t>
            </a:r>
            <a:r>
              <a:rPr lang="en-GB" sz="2540"/>
              <a:t>DATASET EXAMPLES</a:t>
            </a:r>
            <a:endParaRPr sz="2540"/>
          </a:p>
        </p:txBody>
      </p:sp>
      <p:sp>
        <p:nvSpPr>
          <p:cNvPr id="174" name="Google Shape;174;p23"/>
          <p:cNvSpPr txBox="1"/>
          <p:nvPr/>
        </p:nvSpPr>
        <p:spPr>
          <a:xfrm>
            <a:off x="5971150" y="1257113"/>
            <a:ext cx="18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aleway"/>
                <a:ea typeface="Raleway"/>
                <a:cs typeface="Raleway"/>
                <a:sym typeface="Raleway"/>
              </a:rPr>
              <a:t>AUGMENTED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1453025" y="1257125"/>
            <a:ext cx="18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aleway"/>
                <a:ea typeface="Raleway"/>
                <a:cs typeface="Raleway"/>
                <a:sym typeface="Raleway"/>
              </a:rPr>
              <a:t>NORMAL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6" name="Google Shape;176;p23"/>
          <p:cNvCxnSpPr/>
          <p:nvPr/>
        </p:nvCxnSpPr>
        <p:spPr>
          <a:xfrm>
            <a:off x="4572000" y="1257125"/>
            <a:ext cx="0" cy="36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15781" r="23846" t="0"/>
          <a:stretch/>
        </p:blipFill>
        <p:spPr>
          <a:xfrm>
            <a:off x="281550" y="1902900"/>
            <a:ext cx="1765960" cy="133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0" l="0" r="22057" t="0"/>
          <a:stretch/>
        </p:blipFill>
        <p:spPr>
          <a:xfrm>
            <a:off x="2240625" y="1919875"/>
            <a:ext cx="2138250" cy="125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5">
            <a:alphaModFix/>
          </a:blip>
          <a:srcRect b="0" l="15473" r="17802" t="0"/>
          <a:stretch/>
        </p:blipFill>
        <p:spPr>
          <a:xfrm>
            <a:off x="281550" y="3516350"/>
            <a:ext cx="1951790" cy="133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6">
            <a:alphaModFix/>
          </a:blip>
          <a:srcRect b="0" l="0" r="22690" t="0"/>
          <a:stretch/>
        </p:blipFill>
        <p:spPr>
          <a:xfrm>
            <a:off x="2453222" y="3714400"/>
            <a:ext cx="1925650" cy="113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7">
            <a:alphaModFix/>
          </a:blip>
          <a:srcRect b="0" l="0" r="32175" t="0"/>
          <a:stretch/>
        </p:blipFill>
        <p:spPr>
          <a:xfrm>
            <a:off x="6783275" y="1919875"/>
            <a:ext cx="2070000" cy="139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 rotWithShape="1">
          <a:blip r:embed="rId8">
            <a:alphaModFix/>
          </a:blip>
          <a:srcRect b="0" l="12523" r="28625" t="0"/>
          <a:stretch/>
        </p:blipFill>
        <p:spPr>
          <a:xfrm>
            <a:off x="4804587" y="1878450"/>
            <a:ext cx="1721560" cy="133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9">
            <a:alphaModFix/>
          </a:blip>
          <a:srcRect b="0" l="13936" r="17069" t="0"/>
          <a:stretch/>
        </p:blipFill>
        <p:spPr>
          <a:xfrm>
            <a:off x="4765125" y="3485425"/>
            <a:ext cx="2018160" cy="133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10">
            <a:alphaModFix/>
          </a:blip>
          <a:srcRect b="0" l="9064" r="28462" t="0"/>
          <a:stretch/>
        </p:blipFill>
        <p:spPr>
          <a:xfrm>
            <a:off x="6976400" y="3464285"/>
            <a:ext cx="1856400" cy="135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EXPECTED SUCCESS CRITERIA</a:t>
            </a:r>
            <a:endParaRPr sz="2540"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727650" y="1959325"/>
            <a:ext cx="8164200" cy="26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-GB" sz="2800"/>
              <a:t>Normal Images: </a:t>
            </a:r>
            <a:r>
              <a:rPr b="1" lang="en-GB" sz="2800"/>
              <a:t>75%</a:t>
            </a:r>
            <a:r>
              <a:rPr lang="en-GB" sz="2800"/>
              <a:t> Accuracy</a:t>
            </a:r>
            <a:endParaRPr sz="2800"/>
          </a:p>
          <a:p>
            <a:pPr indent="-3937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600"/>
              <a:t>Nova Scotia Images: </a:t>
            </a:r>
            <a:r>
              <a:rPr b="1" lang="en-GB" sz="2600"/>
              <a:t>70%</a:t>
            </a:r>
            <a:r>
              <a:rPr lang="en-GB" sz="2600"/>
              <a:t> Accuracy</a:t>
            </a:r>
            <a:endParaRPr sz="26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Augmented Images: </a:t>
            </a:r>
            <a:r>
              <a:rPr b="1" lang="en-GB" sz="2800"/>
              <a:t>80%</a:t>
            </a:r>
            <a:r>
              <a:rPr lang="en-GB" sz="2800"/>
              <a:t> Accuracy</a:t>
            </a:r>
            <a:endParaRPr sz="28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600"/>
              <a:t>Augmented Nova Scotia Images: </a:t>
            </a:r>
            <a:r>
              <a:rPr b="1" lang="en-GB" sz="2600"/>
              <a:t>75%</a:t>
            </a:r>
            <a:r>
              <a:rPr lang="en-GB" sz="2600"/>
              <a:t> Accuracy</a:t>
            </a:r>
            <a:endParaRPr sz="2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PLAN</a:t>
            </a:r>
            <a:endParaRPr sz="2540"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603025" y="1427250"/>
            <a:ext cx="82887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Read in the Images for both datasets to Colab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Establish a baseline using VGG blocks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Improve upon our baseline using Machine Learning Methods</a:t>
            </a:r>
            <a:endParaRPr sz="2300"/>
          </a:p>
          <a:p>
            <a:pPr indent="-334327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800"/>
              <a:t>Dropout, Batch Norm, Batch Norm + Increasing Dropout</a:t>
            </a:r>
            <a:endParaRPr sz="18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Experiment with Alternative Methods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Develop Final Model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Test Model on Test Set + Nova Scotia Images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Repeat 1-6 For Augmented Dataset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CONVOLUTIONAL NEURAL NETWORK</a:t>
            </a:r>
            <a:endParaRPr sz="2540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38" y="1518825"/>
            <a:ext cx="8189325" cy="27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2. ESTABLISHING A BASELINE W/ VGG BLOCKS</a:t>
            </a:r>
            <a:endParaRPr sz="2540"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2685450" y="4368725"/>
            <a:ext cx="3773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(3 iterations on 75 Epochs, with early stopping)</a:t>
            </a:r>
            <a:endParaRPr sz="1500"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35775"/>
            <a:ext cx="7688700" cy="240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6188825" y="3702575"/>
            <a:ext cx="295500" cy="26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3</a:t>
            </a:r>
            <a:r>
              <a:rPr lang="en-GB" sz="2540"/>
              <a:t>. IMPROVE BASELINE WITH M.L. METHODS</a:t>
            </a:r>
            <a:endParaRPr sz="2540"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1734900" y="4374925"/>
            <a:ext cx="56742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(3 iterations on 100 Epochs, NO early stopping )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(numbers are the average of the 3 iterations average (of the last 20 epochs))</a:t>
            </a:r>
            <a:endParaRPr sz="1500"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180138"/>
            <a:ext cx="2167325" cy="30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950" y="1081658"/>
            <a:ext cx="5368976" cy="3313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4</a:t>
            </a:r>
            <a:r>
              <a:rPr lang="en-GB" sz="2540"/>
              <a:t>. EXPERIMENT W/ ALTERNATIVE METHODS</a:t>
            </a:r>
            <a:endParaRPr sz="2540"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727650" y="1288825"/>
            <a:ext cx="7478400" cy="11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300"/>
              <a:t>Would colors affect our results? 		</a:t>
            </a:r>
            <a:r>
              <a:rPr b="1" lang="en-GB" sz="2300"/>
              <a:t>Let’s find out.</a:t>
            </a:r>
            <a:endParaRPr b="1" sz="2300"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75" y="2387225"/>
            <a:ext cx="4139975" cy="1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50975"/>
            <a:ext cx="4139974" cy="255987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1734900" y="4374925"/>
            <a:ext cx="56742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(3 iterations on 150 Epochs, late early stopping )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(numbers are the average of the 3 iterations average (of the last 50 epochs))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PLAN</a:t>
            </a:r>
            <a:endParaRPr sz="2540"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603025" y="1427250"/>
            <a:ext cx="82887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Read in the Images for both datasets to Colab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Establish a baseline using VGG blocks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Improve upon our baseline using Machine Learning Methods</a:t>
            </a:r>
            <a:endParaRPr sz="2300"/>
          </a:p>
          <a:p>
            <a:pPr indent="-334327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800"/>
              <a:t>Dropout, Batch Norm, Batch Norm + Increasing Dropout</a:t>
            </a:r>
            <a:endParaRPr sz="18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Experiment with Alternative Methods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Develop Final Model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Test Model on Test Set + Nova Scotia Images </a:t>
            </a:r>
            <a:r>
              <a:rPr b="1" lang="en-GB" sz="2300"/>
              <a:t>+ AUGMENTED</a:t>
            </a:r>
            <a:endParaRPr b="1"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300"/>
              <a:t>Repeat 1-6 For Augmented Dataset</a:t>
            </a:r>
            <a:endParaRPr sz="2300"/>
          </a:p>
        </p:txBody>
      </p:sp>
      <p:cxnSp>
        <p:nvCxnSpPr>
          <p:cNvPr id="234" name="Google Shape;234;p30"/>
          <p:cNvCxnSpPr/>
          <p:nvPr/>
        </p:nvCxnSpPr>
        <p:spPr>
          <a:xfrm rot="10800000">
            <a:off x="689975" y="4744025"/>
            <a:ext cx="4877100" cy="2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/>
          <p:nvPr/>
        </p:nvSpPr>
        <p:spPr>
          <a:xfrm>
            <a:off x="6390050" y="4066400"/>
            <a:ext cx="2026500" cy="4842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5. Develop our Models!</a:t>
            </a:r>
            <a:endParaRPr sz="2540"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603025" y="1427250"/>
            <a:ext cx="82887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k</a:t>
            </a:r>
            <a:r>
              <a:rPr lang="en-GB" sz="2300"/>
              <a:t>-fold Cross Validation</a:t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Ability to save models</a:t>
            </a:r>
            <a:endParaRPr sz="2300"/>
          </a:p>
          <a:p>
            <a:pPr indent="-346075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Keras checkpoints + callbacks</a:t>
            </a:r>
            <a:endParaRPr sz="2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63696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Final Model: Convolutional Neural Network w/ 2 VGG blocks + data regularization methods dropout and batch norm.</a:t>
            </a:r>
            <a:endParaRPr sz="2300"/>
          </a:p>
          <a:p>
            <a:pPr indent="-363696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300"/>
              <a:t>150 Epochs on 10-fold Cross Validation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PROBLEM DEFINITION:</a:t>
            </a:r>
            <a:endParaRPr sz="254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427250"/>
            <a:ext cx="7688700" cy="32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369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Potholes are bad</a:t>
            </a:r>
            <a:endParaRPr sz="2300"/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700"/>
              <a:t>Vehicle damage, injury and even death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6369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Nova Scotia has very bad road conditions</a:t>
            </a:r>
            <a:endParaRPr sz="2300"/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700"/>
              <a:t>Largely due to well-defined ‘wet’ and ‘dry’ seasons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6369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Potholes will pose a real threat to autonomous vehicles</a:t>
            </a:r>
            <a:endParaRPr sz="2300"/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700"/>
              <a:t>A self-driving car that loses control when hitting a pothole is a very scary thought but entirely possible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6. Results on Original Dataset</a:t>
            </a:r>
            <a:endParaRPr sz="2540"/>
          </a:p>
        </p:txBody>
      </p:sp>
      <p:pic>
        <p:nvPicPr>
          <p:cNvPr id="247" name="Google Shape;2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900" y="1552275"/>
            <a:ext cx="271571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725" y="1177400"/>
            <a:ext cx="3940633" cy="24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4162772" y="4067550"/>
            <a:ext cx="45081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Not bad! Better than the baseline!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Fairly</a:t>
            </a:r>
            <a:r>
              <a:rPr lang="en-GB" sz="1500"/>
              <a:t> stable around 80%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6. Normal Results on N.S. Dataset</a:t>
            </a:r>
            <a:endParaRPr sz="2540"/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2066" l="823" r="0" t="0"/>
          <a:stretch/>
        </p:blipFill>
        <p:spPr>
          <a:xfrm>
            <a:off x="1000425" y="1563000"/>
            <a:ext cx="1996650" cy="27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675" y="1103950"/>
            <a:ext cx="4490550" cy="2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3851900" y="4008425"/>
            <a:ext cx="50280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Even better than original!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Extremely stable</a:t>
            </a:r>
            <a:endParaRPr sz="15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(A</a:t>
            </a:r>
            <a:r>
              <a:rPr lang="en-GB" sz="1300"/>
              <a:t>lmost unbelievably so? Due to small # of images?)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6. Augmented Results on Original Dataset</a:t>
            </a:r>
            <a:endParaRPr sz="2540"/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659" r="905" t="0"/>
          <a:stretch/>
        </p:blipFill>
        <p:spPr>
          <a:xfrm>
            <a:off x="1057575" y="1459725"/>
            <a:ext cx="2438625" cy="28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750" y="1209038"/>
            <a:ext cx="4592175" cy="28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4162772" y="4067550"/>
            <a:ext cx="45081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Still really good! Even better than on original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Very accurate at 90% and very stable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6. Augmented Results on Nova Scotia Dataset</a:t>
            </a:r>
            <a:endParaRPr sz="2540"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125" y="1479000"/>
            <a:ext cx="2514616" cy="28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600" y="1478988"/>
            <a:ext cx="3884450" cy="2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4162775" y="4067550"/>
            <a:ext cx="4508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Not so good. Unstable and random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 suspect that our model was classifying by features other than potholes</a:t>
            </a:r>
            <a:endParaRPr sz="15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For ex. background colors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Results Evaluation</a:t>
            </a:r>
            <a:endParaRPr sz="2540"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661" y="1358200"/>
            <a:ext cx="5304675" cy="32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Results Conclusion</a:t>
            </a:r>
            <a:endParaRPr sz="2540"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486" y="1377675"/>
            <a:ext cx="3310675" cy="30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603025" y="1427250"/>
            <a:ext cx="46023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Success!</a:t>
            </a:r>
            <a:endParaRPr sz="2000"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Maybe even too conservative on predictions</a:t>
            </a:r>
            <a:endParaRPr sz="1400"/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Augmented did not perform as well</a:t>
            </a:r>
            <a:endParaRPr sz="2000"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Expected:</a:t>
            </a:r>
            <a:endParaRPr sz="1400"/>
          </a:p>
          <a:p>
            <a:pPr indent="-304800" lvl="2" marL="1371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200"/>
              <a:t>Majorly due to not developing </a:t>
            </a:r>
            <a:r>
              <a:rPr lang="en-GB" sz="1200"/>
              <a:t>its</a:t>
            </a:r>
            <a:r>
              <a:rPr lang="en-GB" sz="1200"/>
              <a:t> own model</a:t>
            </a:r>
            <a:endParaRPr sz="1200"/>
          </a:p>
          <a:p>
            <a:pPr indent="-3365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Overall we were </a:t>
            </a:r>
            <a:r>
              <a:rPr lang="en-GB" sz="1700"/>
              <a:t>successful</a:t>
            </a:r>
            <a:r>
              <a:rPr lang="en-GB" sz="1700"/>
              <a:t> at developing a deep neural network that can accurately detect potholes within pictures on the internet, and from </a:t>
            </a:r>
            <a:r>
              <a:rPr lang="en-GB" sz="1700"/>
              <a:t>photos</a:t>
            </a:r>
            <a:r>
              <a:rPr lang="en-GB" sz="1700"/>
              <a:t> around N.S.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JUST UP THE ROAD FROM ME</a:t>
            </a:r>
            <a:endParaRPr sz="2540"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26621" t="0"/>
          <a:stretch/>
        </p:blipFill>
        <p:spPr>
          <a:xfrm>
            <a:off x="238525" y="1826653"/>
            <a:ext cx="4425974" cy="232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15077" r="17282" t="0"/>
          <a:stretch/>
        </p:blipFill>
        <p:spPr>
          <a:xfrm>
            <a:off x="4821996" y="1826650"/>
            <a:ext cx="4079954" cy="23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DATASET</a:t>
            </a:r>
            <a:endParaRPr sz="2540"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1427250"/>
            <a:ext cx="7688700" cy="32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Found on Kaggle.com from a user named Atulya Kumar who described that it was scrapped from the web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 collection of varying sized images within an archive that contains 2 </a:t>
            </a:r>
            <a:r>
              <a:rPr lang="en-GB" sz="2300"/>
              <a:t>separate</a:t>
            </a:r>
            <a:r>
              <a:rPr lang="en-GB" sz="2300"/>
              <a:t> folders</a:t>
            </a:r>
            <a:endParaRPr sz="23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Potholes vs normal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FILE STRUCTURE</a:t>
            </a:r>
            <a:endParaRPr sz="254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700" y="241900"/>
            <a:ext cx="1171900" cy="46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DATASET </a:t>
            </a:r>
            <a:r>
              <a:rPr lang="en-GB" sz="2540"/>
              <a:t>EXAMPLES</a:t>
            </a:r>
            <a:endParaRPr sz="254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172" y="1827425"/>
            <a:ext cx="1881127" cy="14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089400" y="1219388"/>
            <a:ext cx="18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aleway"/>
                <a:ea typeface="Raleway"/>
                <a:cs typeface="Raleway"/>
                <a:sym typeface="Raleway"/>
              </a:rPr>
              <a:t>NORMAL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453025" y="1257125"/>
            <a:ext cx="18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aleway"/>
                <a:ea typeface="Raleway"/>
                <a:cs typeface="Raleway"/>
                <a:sym typeface="Raleway"/>
              </a:rPr>
              <a:t>POTHOLES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b="0" l="0" r="20710" t="0"/>
          <a:stretch/>
        </p:blipFill>
        <p:spPr>
          <a:xfrm>
            <a:off x="4948500" y="1827425"/>
            <a:ext cx="2019250" cy="14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2113" y="3334575"/>
            <a:ext cx="2019249" cy="151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6">
            <a:alphaModFix/>
          </a:blip>
          <a:srcRect b="0" l="25329" r="15000" t="0"/>
          <a:stretch/>
        </p:blipFill>
        <p:spPr>
          <a:xfrm>
            <a:off x="7047250" y="3341075"/>
            <a:ext cx="2019224" cy="145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50" y="1902895"/>
            <a:ext cx="2232675" cy="125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7425" y="1932375"/>
            <a:ext cx="2283376" cy="119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9">
            <a:alphaModFix/>
          </a:blip>
          <a:srcRect b="0" l="23412" r="0" t="0"/>
          <a:stretch/>
        </p:blipFill>
        <p:spPr>
          <a:xfrm>
            <a:off x="152398" y="3204350"/>
            <a:ext cx="2283375" cy="1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5449" y="3334566"/>
            <a:ext cx="2232675" cy="12558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8"/>
          <p:cNvCxnSpPr/>
          <p:nvPr/>
        </p:nvCxnSpPr>
        <p:spPr>
          <a:xfrm>
            <a:off x="4836075" y="1312475"/>
            <a:ext cx="0" cy="36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AUGMENTED IMAGE THEORY</a:t>
            </a:r>
            <a:endParaRPr sz="2540"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9450" y="1427250"/>
            <a:ext cx="7783800" cy="32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Thought to myself that potholes are pretty prevalent features in a road, look very different than rest of road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Maybe there is a way for us to </a:t>
            </a:r>
            <a:r>
              <a:rPr lang="en-GB" sz="2300"/>
              <a:t>accentuate</a:t>
            </a:r>
            <a:r>
              <a:rPr lang="en-GB" sz="2300"/>
              <a:t> this</a:t>
            </a:r>
            <a:endParaRPr sz="23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So our CNN can find a pothole ‘feature’ more accurately</a:t>
            </a:r>
            <a:endParaRPr sz="20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GB" sz="2300"/>
              <a:t>What makes a pothole so easy to spot?</a:t>
            </a:r>
            <a:endParaRPr sz="23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Curvature?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Color?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Contrast?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AUGMENTED IMAGE THEORY</a:t>
            </a:r>
            <a:endParaRPr sz="2540"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5833900" y="3925600"/>
            <a:ext cx="18717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/>
              <a:t>CONTRAST</a:t>
            </a:r>
            <a:endParaRPr sz="2200"/>
          </a:p>
        </p:txBody>
      </p:sp>
      <p:sp>
        <p:nvSpPr>
          <p:cNvPr id="141" name="Google Shape;141;p20"/>
          <p:cNvSpPr/>
          <p:nvPr/>
        </p:nvSpPr>
        <p:spPr>
          <a:xfrm>
            <a:off x="5471200" y="3925600"/>
            <a:ext cx="362700" cy="449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5921500" y="4457775"/>
            <a:ext cx="1696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/>
              <a:t>EXPOSURE</a:t>
            </a:r>
            <a:endParaRPr sz="22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50" y="1478567"/>
            <a:ext cx="3392599" cy="226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675" y="1478512"/>
            <a:ext cx="3392599" cy="226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5471200" y="4528725"/>
            <a:ext cx="362700" cy="449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1565400" y="4197550"/>
            <a:ext cx="18717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/>
              <a:t>NORMAL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276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AUGMENTED </a:t>
            </a:r>
            <a:r>
              <a:rPr lang="en-GB" sz="2540"/>
              <a:t>DATASET EXAMPLES</a:t>
            </a:r>
            <a:endParaRPr sz="2540"/>
          </a:p>
        </p:txBody>
      </p:sp>
      <p:sp>
        <p:nvSpPr>
          <p:cNvPr id="152" name="Google Shape;152;p21"/>
          <p:cNvSpPr txBox="1"/>
          <p:nvPr/>
        </p:nvSpPr>
        <p:spPr>
          <a:xfrm>
            <a:off x="5971150" y="1257113"/>
            <a:ext cx="18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aleway"/>
                <a:ea typeface="Raleway"/>
                <a:cs typeface="Raleway"/>
                <a:sym typeface="Raleway"/>
              </a:rPr>
              <a:t>AUGMENTED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1453025" y="1257125"/>
            <a:ext cx="18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aleway"/>
                <a:ea typeface="Raleway"/>
                <a:cs typeface="Raleway"/>
                <a:sym typeface="Raleway"/>
              </a:rPr>
              <a:t>NORMAL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>
            <a:off x="4572000" y="1257125"/>
            <a:ext cx="0" cy="36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5" y="1844775"/>
            <a:ext cx="2377976" cy="13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800" y="1712000"/>
            <a:ext cx="2377983" cy="13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449" y="1749724"/>
            <a:ext cx="1240323" cy="164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362" y="3444025"/>
            <a:ext cx="1856401" cy="1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7225" y="3562250"/>
            <a:ext cx="1782966" cy="13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2925" y="1749724"/>
            <a:ext cx="1240326" cy="164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4572" y="3444015"/>
            <a:ext cx="1856426" cy="123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54312" y="3562238"/>
            <a:ext cx="1782974" cy="133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